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2"/>
  </p:notesMasterIdLst>
  <p:sldIdLst>
    <p:sldId id="256" r:id="rId2"/>
    <p:sldId id="260" r:id="rId3"/>
    <p:sldId id="258" r:id="rId4"/>
    <p:sldId id="296" r:id="rId5"/>
    <p:sldId id="297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7" r:id="rId17"/>
    <p:sldId id="288" r:id="rId18"/>
    <p:sldId id="289" r:id="rId19"/>
    <p:sldId id="290" r:id="rId20"/>
    <p:sldId id="292" r:id="rId21"/>
    <p:sldId id="293" r:id="rId22"/>
    <p:sldId id="261" r:id="rId23"/>
    <p:sldId id="302" r:id="rId24"/>
    <p:sldId id="303" r:id="rId25"/>
    <p:sldId id="304" r:id="rId26"/>
    <p:sldId id="298" r:id="rId27"/>
    <p:sldId id="299" r:id="rId28"/>
    <p:sldId id="300" r:id="rId29"/>
    <p:sldId id="301" r:id="rId30"/>
    <p:sldId id="269" r:id="rId3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C40A-F4BE-41CE-B8CF-E158030C0CA7}" type="datetimeFigureOut">
              <a:rPr lang="es-ES" smtClean="0"/>
              <a:t>22/01/2020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43C16-090D-4449-AB5C-237A78A60D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05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E9BA84-E366-41DD-AFDE-1132C9AC708F}" type="slidenum">
              <a:rPr lang="es-PE" smtClean="0">
                <a:latin typeface="Arial" charset="0"/>
              </a:rPr>
              <a:pPr eaLnBrk="1" hangingPunct="1"/>
              <a:t>7</a:t>
            </a:fld>
            <a:endParaRPr lang="es-PE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6348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6FA256-64CE-4709-AAEA-E654F5697947}" type="slidenum">
              <a:rPr lang="es-PE" smtClean="0">
                <a:latin typeface="Arial" charset="0"/>
              </a:rPr>
              <a:pPr eaLnBrk="1" hangingPunct="1"/>
              <a:t>16</a:t>
            </a:fld>
            <a:endParaRPr lang="es-PE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726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353433-3B04-4ACB-8ED0-46BE06913FBF}" type="slidenum">
              <a:rPr lang="es-PE" smtClean="0">
                <a:latin typeface="Arial" charset="0"/>
              </a:rPr>
              <a:pPr eaLnBrk="1" hangingPunct="1"/>
              <a:t>17</a:t>
            </a:fld>
            <a:endParaRPr lang="es-PE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0157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B08DE0-E560-4182-907D-672B5A385650}" type="slidenum">
              <a:rPr lang="es-PE" smtClean="0">
                <a:latin typeface="Arial" charset="0"/>
              </a:rPr>
              <a:pPr eaLnBrk="1" hangingPunct="1"/>
              <a:t>18</a:t>
            </a:fld>
            <a:endParaRPr lang="es-PE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6766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DF4CC1-CC72-4209-80BE-8F11B1AAB1AF}" type="slidenum">
              <a:rPr lang="es-PE" smtClean="0">
                <a:latin typeface="Arial" charset="0"/>
              </a:rPr>
              <a:pPr eaLnBrk="1" hangingPunct="1"/>
              <a:t>19</a:t>
            </a:fld>
            <a:endParaRPr lang="es-PE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9297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427408-114F-4942-B65F-A9B1FB0D4DE2}" type="slidenum">
              <a:rPr lang="es-PE" smtClean="0">
                <a:latin typeface="Arial" charset="0"/>
              </a:rPr>
              <a:pPr eaLnBrk="1" hangingPunct="1"/>
              <a:t>20</a:t>
            </a:fld>
            <a:endParaRPr lang="es-PE" smtClean="0">
              <a:latin typeface="Arial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6593488-BD66-4AC6-B43E-9D671277A182}" type="slidenum">
              <a:rPr lang="es-ES" sz="1200">
                <a:latin typeface="Arial" charset="0"/>
              </a:rPr>
              <a:pPr algn="r" eaLnBrk="1" hangingPunct="1"/>
              <a:t>20</a:t>
            </a:fld>
            <a:endParaRPr lang="es-ES" sz="1200">
              <a:latin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5948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A36DB3-AC58-4FCB-9228-64D6189202E7}" type="slidenum">
              <a:rPr lang="es-PE" smtClean="0">
                <a:latin typeface="Arial" charset="0"/>
              </a:rPr>
              <a:pPr eaLnBrk="1" hangingPunct="1"/>
              <a:t>21</a:t>
            </a:fld>
            <a:endParaRPr lang="es-PE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298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1D7DFD-D973-49BD-B52A-EF721197DB81}" type="slidenum">
              <a:rPr lang="es-PE" smtClean="0">
                <a:latin typeface="Arial" charset="0"/>
              </a:rPr>
              <a:pPr eaLnBrk="1" hangingPunct="1"/>
              <a:t>8</a:t>
            </a:fld>
            <a:endParaRPr lang="es-PE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7486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AC8DC2-CEE9-419D-B98F-35413A2C2BFD}" type="slidenum">
              <a:rPr lang="es-PE" smtClean="0">
                <a:latin typeface="Arial" charset="0"/>
              </a:rPr>
              <a:pPr eaLnBrk="1" hangingPunct="1"/>
              <a:t>9</a:t>
            </a:fld>
            <a:endParaRPr lang="es-PE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4724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683D50-9EBF-4260-B4A2-918A7401B1C5}" type="slidenum">
              <a:rPr lang="es-PE" smtClean="0">
                <a:latin typeface="Arial" charset="0"/>
              </a:rPr>
              <a:pPr eaLnBrk="1" hangingPunct="1"/>
              <a:t>10</a:t>
            </a:fld>
            <a:endParaRPr lang="es-PE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61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964F21-BCFF-4D87-A23C-2F6F824C94C0}" type="slidenum">
              <a:rPr lang="es-PE" smtClean="0">
                <a:latin typeface="Arial" charset="0"/>
              </a:rPr>
              <a:pPr eaLnBrk="1" hangingPunct="1"/>
              <a:t>11</a:t>
            </a:fld>
            <a:endParaRPr lang="es-PE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8692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D35BA1-8154-4411-946F-0AF9C94AA9BA}" type="slidenum">
              <a:rPr lang="es-PE" smtClean="0">
                <a:latin typeface="Arial" charset="0"/>
              </a:rPr>
              <a:pPr eaLnBrk="1" hangingPunct="1"/>
              <a:t>12</a:t>
            </a:fld>
            <a:endParaRPr lang="es-PE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1760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EEEB79-36B6-4EBE-A6A7-2D1FEE677C06}" type="slidenum">
              <a:rPr lang="es-PE" smtClean="0">
                <a:latin typeface="Arial" charset="0"/>
              </a:rPr>
              <a:pPr eaLnBrk="1" hangingPunct="1"/>
              <a:t>13</a:t>
            </a:fld>
            <a:endParaRPr lang="es-PE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258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13B6A3-6DD7-44D9-88D7-DDFA04AA4168}" type="slidenum">
              <a:rPr lang="es-PE" smtClean="0">
                <a:latin typeface="Arial" charset="0"/>
              </a:rPr>
              <a:pPr eaLnBrk="1" hangingPunct="1"/>
              <a:t>14</a:t>
            </a:fld>
            <a:endParaRPr lang="es-PE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4822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891B86-9FC4-474E-A5D9-E2D960492A9F}" type="slidenum">
              <a:rPr lang="es-PE" smtClean="0">
                <a:latin typeface="Arial" charset="0"/>
              </a:rPr>
              <a:pPr eaLnBrk="1" hangingPunct="1"/>
              <a:t>15</a:t>
            </a:fld>
            <a:endParaRPr lang="es-PE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935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8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946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3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8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578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7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5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0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3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4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68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7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4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19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43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390443-5BEC-4A32-A1F1-BE2494D948AF}" type="datetimeFigureOut">
              <a:rPr lang="es-PE" smtClean="0"/>
              <a:t>22/01/2020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E20E30-F1AA-40C9-AF64-4E456708CA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9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ipacheco@dirislimaeste.gob.p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7281" y="2268504"/>
            <a:ext cx="9267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Y MANEJO DE LOS RESIDUOS </a:t>
            </a:r>
          </a:p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SÓLIDOS EN ESTABLECIMIENTOS </a:t>
            </a:r>
          </a:p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SALUD</a:t>
            </a:r>
            <a:endParaRPr lang="es-PE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7459" cy="104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3528999" y="3861933"/>
            <a:ext cx="5163672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DIRECCION DE SALUD </a:t>
            </a: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E INOCUIDAD </a:t>
            </a:r>
            <a:r>
              <a:rPr lang="es-PE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IMER ABRAHAM PACHECO CIPRIANO</a:t>
            </a:r>
          </a:p>
        </p:txBody>
      </p:sp>
    </p:spTree>
    <p:extLst>
      <p:ext uri="{BB962C8B-B14F-4D97-AF65-F5344CB8AC3E}">
        <p14:creationId xmlns:p14="http://schemas.microsoft.com/office/powerpoint/2010/main" val="34537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517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47546"/>
              </p:ext>
            </p:extLst>
          </p:nvPr>
        </p:nvGraphicFramePr>
        <p:xfrm>
          <a:off x="987612" y="2387630"/>
          <a:ext cx="10013952" cy="2933349"/>
        </p:xfrm>
        <a:graphic>
          <a:graphicData uri="http://schemas.openxmlformats.org/drawingml/2006/table">
            <a:tbl>
              <a:tblPr/>
              <a:tblGrid>
                <a:gridCol w="446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3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TIPO DE RESIDUOS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HOSPITALIZACION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BIOCONTAMINADOS, COMUN ESPECIALES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CENTRO QUIRURGICO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EMERGENCIAS MEDICAS- UCI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UNIDAD DE QUEMADO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ESPECIALIDADES MEDICO QUIRURGICAS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CENTRAL DE ESTERILIZACION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BIOCONTAMINADOS, COMUN ESPECIALES</a:t>
                      </a:r>
                      <a:endParaRPr kumimoji="0" lang="es-E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126376" y="1144551"/>
            <a:ext cx="10159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GENERACIÓN DE RESIDUOS SOLIDOS EN LOS SERVICIOS DE LOS</a:t>
            </a:r>
          </a:p>
          <a:p>
            <a:pPr algn="ctr"/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ESTABLECIMIENTOS DE SALUD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928840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92436"/>
              </p:ext>
            </p:extLst>
          </p:nvPr>
        </p:nvGraphicFramePr>
        <p:xfrm>
          <a:off x="1126376" y="2476033"/>
          <a:ext cx="9906002" cy="3017600"/>
        </p:xfrm>
        <a:graphic>
          <a:graphicData uri="http://schemas.openxmlformats.org/drawingml/2006/table">
            <a:tbl>
              <a:tblPr/>
              <a:tblGrid>
                <a:gridCol w="363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AREAS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TIPO DE RESIDUOS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PATOLOGIA CLINICA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BIOCONTAMINADOS Y COMUN 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BANCO DE SANGRE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ANATOMIA PATOLOGICA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BIOCONTAMINADO, COMUN Y ESPECIALES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6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RADIOLOGIA 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ESPECIALES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NUTRICION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BIOCONTAMINADO, COMUN Y ESPECIALES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LAVANDERIA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BIOCONTAMINADO Y COMUN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ADMINISTRACION</a:t>
                      </a:r>
                    </a:p>
                  </a:txBody>
                  <a:tcPr marL="121920" marR="12192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COMUN</a:t>
                      </a:r>
                    </a:p>
                  </a:txBody>
                  <a:tcPr marL="121920" marR="121920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126376" y="1284401"/>
            <a:ext cx="10159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GENERACIÓN DE RESIDUOS SOLIDOS EN LOS SERVICIOS DE LOS</a:t>
            </a:r>
          </a:p>
          <a:p>
            <a:pPr algn="ctr"/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ESTABLECIMIENTOS DE SALUD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898162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250577" y="2122954"/>
            <a:ext cx="9394139" cy="3937000"/>
          </a:xfrm>
        </p:spPr>
        <p:txBody>
          <a:bodyPr>
            <a:normAutofit fontScale="85000" lnSpcReduction="20000"/>
          </a:bodyPr>
          <a:lstStyle/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y Segregación 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Almacenamiento primario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Interna.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Interno.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Almacén final.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Tratamiento.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y Trasporte fuera de la instalaciones</a:t>
            </a:r>
          </a:p>
          <a:p>
            <a:pPr marL="536575" indent="-536575" algn="just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3000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Final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69152" y="1144551"/>
            <a:ext cx="8473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ETAPAS DEL MANEJO DE RESIDUOS SOLIDOS EN LOS </a:t>
            </a:r>
          </a:p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ESTABLECIMIENTOS DE SALUD</a:t>
            </a:r>
            <a:endParaRPr lang="es-PE" sz="2400" i="1" dirty="0"/>
          </a:p>
        </p:txBody>
      </p:sp>
    </p:spTree>
    <p:extLst>
      <p:ext uri="{BB962C8B-B14F-4D97-AF65-F5344CB8AC3E}">
        <p14:creationId xmlns:p14="http://schemas.microsoft.com/office/powerpoint/2010/main" val="4025672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264276" y="1362075"/>
            <a:ext cx="9802906" cy="4581525"/>
          </a:xfrm>
        </p:spPr>
        <p:txBody>
          <a:bodyPr>
            <a:normAutofit/>
          </a:bodyPr>
          <a:lstStyle/>
          <a:p>
            <a:pPr marL="536575" indent="-536575" algn="just"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Segregación:</a:t>
            </a:r>
            <a:r>
              <a:rPr lang="es-ES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Separación de los residuos </a:t>
            </a:r>
          </a:p>
          <a:p>
            <a:pPr marL="0" indent="0" algn="just">
              <a:spcBef>
                <a:spcPct val="0"/>
              </a:spcBef>
              <a:buClr>
                <a:srgbClr val="CC3300"/>
              </a:buClr>
              <a:buNone/>
              <a:defRPr/>
            </a:pPr>
            <a:endParaRPr lang="es-ES" b="1" i="1" dirty="0" smtClean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residuo solidó deberá ser clasificado, almacenado y acondicionado en la fuente de generación.</a:t>
            </a:r>
          </a:p>
          <a:p>
            <a:pPr marL="536575" indent="-536575" algn="just"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residuos punzocortantes serán colocados en recipientes rígidos y tratados en el mismo lugar de generación. </a:t>
            </a:r>
          </a:p>
          <a:p>
            <a:pPr marL="536575" indent="-536575" algn="just"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 capacitado en el manejo de residuos sólidos, los mismos deben haber cumplido con las evaluaciones de examen pre ocupacional de salud, física, psicológica, exámenes de conocimiento, etc.   </a:t>
            </a:r>
          </a:p>
          <a:p>
            <a:pPr marL="536575" indent="-536575" algn="just">
              <a:spcBef>
                <a:spcPct val="0"/>
              </a:spcBef>
              <a:buClr>
                <a:srgbClr val="CC3300"/>
              </a:buClr>
              <a:buFont typeface="Wingdings" pitchFamily="2" charset="2"/>
              <a:buChar char=""/>
              <a:defRPr/>
            </a:pPr>
            <a:endParaRPr lang="es-ES" sz="2900" b="1" i="1" dirty="0" smtClean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77187" y="786573"/>
            <a:ext cx="2492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SEGREGACIÓN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30881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099484" y="1876519"/>
            <a:ext cx="10260591" cy="3773487"/>
          </a:xfrm>
        </p:spPr>
        <p:txBody>
          <a:bodyPr>
            <a:noAutofit/>
          </a:bodyPr>
          <a:lstStyle/>
          <a:p>
            <a:pPr marL="457200" indent="-457200" algn="just">
              <a:buFontTx/>
              <a:buNone/>
              <a:defRPr/>
            </a:pPr>
            <a:r>
              <a:rPr lang="es-ES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realizarse en el punto de generación con el objetivo de:</a:t>
            </a:r>
          </a:p>
          <a:p>
            <a:pPr marL="457200" indent="-457200" algn="just">
              <a:buClr>
                <a:srgbClr val="CC3300"/>
              </a:buClr>
              <a:buFontTx/>
              <a:buAutoNum type="arabicPeriod"/>
              <a:defRPr/>
            </a:pPr>
            <a:r>
              <a:rPr lang="es-ES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</a:t>
            </a:r>
            <a:r>
              <a:rPr lang="es-ES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riesgo a los pacientes y personal de los establecimientos de salud por el adecuado manejo de los residuos.</a:t>
            </a:r>
          </a:p>
          <a:p>
            <a:pPr marL="457200" indent="-457200" algn="just">
              <a:buClr>
                <a:srgbClr val="CC3300"/>
              </a:buClr>
              <a:buFontTx/>
              <a:buAutoNum type="arabicPeriod"/>
              <a:defRPr/>
            </a:pPr>
            <a:r>
              <a:rPr lang="es-MX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riesgo a la comunidad y al medio ambiente, mediante el tratamiento adecuado de los residuos </a:t>
            </a:r>
            <a:r>
              <a:rPr lang="es-MX" b="1" i="1" dirty="0" err="1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biocontaminados</a:t>
            </a:r>
            <a:r>
              <a:rPr lang="es-MX" b="1" i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2396" y="1117657"/>
            <a:ext cx="7452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LA SEGREGACIÓN DE LOS RESIDUOS SOLIDOS:</a:t>
            </a:r>
            <a:endParaRPr lang="es-PE" sz="2400" i="1" dirty="0"/>
          </a:p>
        </p:txBody>
      </p:sp>
    </p:spTree>
    <p:extLst>
      <p:ext uri="{BB962C8B-B14F-4D97-AF65-F5344CB8AC3E}">
        <p14:creationId xmlns:p14="http://schemas.microsoft.com/office/powerpoint/2010/main" val="100936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048497" y="1976718"/>
            <a:ext cx="9682256" cy="2776538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0"/>
              </a:spcBef>
              <a:buFontTx/>
              <a:buNone/>
              <a:defRPr/>
            </a:pP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segregación esta dirigida a separar los siguientes residuos:</a:t>
            </a:r>
          </a:p>
          <a:p>
            <a:pPr marL="457200" indent="-457200" algn="just">
              <a:spcBef>
                <a:spcPct val="0"/>
              </a:spcBef>
              <a:buClr>
                <a:srgbClr val="CC3300"/>
              </a:buClr>
              <a:buFontTx/>
              <a:buAutoNum type="arabicPeriod"/>
              <a:defRPr/>
            </a:pP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Objetos punzocortantes.</a:t>
            </a:r>
          </a:p>
          <a:p>
            <a:pPr marL="457200" indent="-457200" algn="just">
              <a:spcBef>
                <a:spcPct val="0"/>
              </a:spcBef>
              <a:buClr>
                <a:srgbClr val="CC3300"/>
              </a:buClr>
              <a:buFontTx/>
              <a:buAutoNum type="arabicPeriod"/>
              <a:defRPr/>
            </a:pP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Residuos </a:t>
            </a:r>
            <a:r>
              <a:rPr lang="es-MX" b="1" i="1" dirty="0" err="1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biocontaminados</a:t>
            </a: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Clr>
                <a:srgbClr val="CC3300"/>
              </a:buClr>
              <a:buFontTx/>
              <a:buAutoNum type="arabicPeriod"/>
              <a:defRPr/>
            </a:pP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Residuos </a:t>
            </a:r>
            <a:r>
              <a:rPr lang="es-MX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comunes recuperables (papel, cartón, vidrio, plásticos, etc.)</a:t>
            </a:r>
            <a:endParaRPr lang="es-ES" b="1" i="1" dirty="0" smtClean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2396" y="1117657"/>
            <a:ext cx="7452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LA SEGREGACIÓN DE LOS RESIDUOS SOLIDOS:</a:t>
            </a:r>
            <a:endParaRPr lang="es-PE" sz="2400" i="1" dirty="0"/>
          </a:p>
        </p:txBody>
      </p:sp>
    </p:spTree>
    <p:extLst>
      <p:ext uri="{BB962C8B-B14F-4D97-AF65-F5344CB8AC3E}">
        <p14:creationId xmlns:p14="http://schemas.microsoft.com/office/powerpoint/2010/main" val="3038024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5" name="Text Box 5"/>
          <p:cNvSpPr txBox="1">
            <a:spLocks noChangeArrowheads="1"/>
          </p:cNvSpPr>
          <p:nvPr/>
        </p:nvSpPr>
        <p:spPr bwMode="auto">
          <a:xfrm>
            <a:off x="912286" y="1844675"/>
            <a:ext cx="7403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actividad para colectar los residuos de cada unidad o servicios del hospital.</a:t>
            </a:r>
          </a:p>
        </p:txBody>
      </p:sp>
      <p:sp>
        <p:nvSpPr>
          <p:cNvPr id="130355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912286" y="3111500"/>
            <a:ext cx="6642627" cy="2905125"/>
          </a:xfrm>
        </p:spPr>
        <p:txBody>
          <a:bodyPr>
            <a:normAutofit/>
          </a:bodyPr>
          <a:lstStyle/>
          <a:p>
            <a:pPr marL="541338" indent="-541338" algn="just">
              <a:spcBef>
                <a:spcPct val="0"/>
              </a:spcBef>
              <a:buClr>
                <a:srgbClr val="009999"/>
              </a:buClr>
              <a:buFont typeface="Wingdings" pitchFamily="2" charset="2"/>
              <a:buChar char="¯"/>
              <a:defRPr/>
            </a:pPr>
            <a:r>
              <a:rPr lang="es-ES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Horarios y rutas planificados de acuerdo al volumen y tipo de residuos que se genera.</a:t>
            </a:r>
          </a:p>
          <a:p>
            <a:pPr marL="541338" indent="-541338" algn="just">
              <a:spcBef>
                <a:spcPct val="0"/>
              </a:spcBef>
              <a:buClr>
                <a:srgbClr val="009999"/>
              </a:buClr>
              <a:buFont typeface="Wingdings" pitchFamily="2" charset="2"/>
              <a:buChar char="¯"/>
              <a:defRPr/>
            </a:pPr>
            <a:r>
              <a:rPr lang="es-ES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las bolsas de residuos se encuentren llenas las 2/3 partes de su capacidad.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12286" y="1182985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RECOLECCIÓN INTERNA</a:t>
            </a:r>
            <a:endParaRPr lang="es-PE" sz="24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23" y="693434"/>
            <a:ext cx="3201465" cy="55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3" name="Text Box 5"/>
          <p:cNvSpPr txBox="1">
            <a:spLocks noChangeArrowheads="1"/>
          </p:cNvSpPr>
          <p:nvPr/>
        </p:nvSpPr>
        <p:spPr bwMode="auto">
          <a:xfrm>
            <a:off x="912285" y="1833565"/>
            <a:ext cx="75840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indent="-536575" algn="just" eaLnBrk="0" hangingPunct="0"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Consiste en trasladar los residuos al almacenamiento intermedio o final.</a:t>
            </a:r>
          </a:p>
          <a:p>
            <a:pPr marL="536575" indent="-536575" algn="just" eaLnBrk="0" hangingPunct="0">
              <a:buClr>
                <a:srgbClr val="CC3300"/>
              </a:buClr>
              <a:buFont typeface="Wingdings" pitchFamily="2" charset="2"/>
              <a:buChar char=""/>
              <a:defRPr/>
            </a:pPr>
            <a:endParaRPr lang="es-ES" sz="2400" b="1" i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 eaLnBrk="0" hangingPunct="0"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Según sea el caso, considerado la frecuencia de recojo de los residuos establecidos para cada servicio  </a:t>
            </a:r>
          </a:p>
        </p:txBody>
      </p:sp>
      <p:sp>
        <p:nvSpPr>
          <p:cNvPr id="1305604" name="Text Box 6"/>
          <p:cNvSpPr txBox="1">
            <a:spLocks noChangeArrowheads="1"/>
          </p:cNvSpPr>
          <p:nvPr/>
        </p:nvSpPr>
        <p:spPr bwMode="auto">
          <a:xfrm>
            <a:off x="1460927" y="4216056"/>
            <a:ext cx="6919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Rutas  de trasporte establecido, menor recorrido posible entre un almacenamiento  y otro y en zonas donde exista un flujo de personas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2022" y="1182985"/>
            <a:ext cx="375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TRANSPORTE INTERNA</a:t>
            </a:r>
            <a:endParaRPr lang="es-PE" sz="2400" i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5489" t="25103" r="31472" b="41799"/>
          <a:stretch/>
        </p:blipFill>
        <p:spPr>
          <a:xfrm>
            <a:off x="8496299" y="634701"/>
            <a:ext cx="3240294" cy="56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0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1" name="Text Box 5"/>
          <p:cNvSpPr txBox="1">
            <a:spLocks noChangeArrowheads="1"/>
          </p:cNvSpPr>
          <p:nvPr/>
        </p:nvSpPr>
        <p:spPr bwMode="auto">
          <a:xfrm>
            <a:off x="912284" y="1868489"/>
            <a:ext cx="103674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s-ES" sz="28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 etapa los residuos provenientes </a:t>
            </a:r>
            <a:r>
              <a:rPr lang="es-ES" sz="28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almacenamiento primario </a:t>
            </a:r>
            <a:r>
              <a:rPr lang="es-ES" sz="28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depositados temporalmente para su posterior tratamiento y/o disposición final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13474" y="1179697"/>
            <a:ext cx="4128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ALMACENAMIENTO FINAL</a:t>
            </a:r>
            <a:endParaRPr lang="es-PE" sz="24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5" y="3724830"/>
            <a:ext cx="2270169" cy="25038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14085"/>
          <a:stretch/>
        </p:blipFill>
        <p:spPr>
          <a:xfrm>
            <a:off x="5930153" y="3719324"/>
            <a:ext cx="2976299" cy="2509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24" y="3719324"/>
            <a:ext cx="2841829" cy="25093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7"/>
          <a:stretch/>
        </p:blipFill>
        <p:spPr>
          <a:xfrm>
            <a:off x="8906452" y="3719324"/>
            <a:ext cx="2415972" cy="250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63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Text Box 5"/>
          <p:cNvSpPr txBox="1">
            <a:spLocks noChangeArrowheads="1"/>
          </p:cNvSpPr>
          <p:nvPr/>
        </p:nvSpPr>
        <p:spPr bwMode="auto">
          <a:xfrm>
            <a:off x="1117600" y="1412876"/>
            <a:ext cx="9956800" cy="16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s-ES" sz="25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Cualquier proceso o método o técnica que </a:t>
            </a:r>
            <a:r>
              <a:rPr lang="es-ES" sz="25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 Modificar </a:t>
            </a:r>
            <a:r>
              <a:rPr lang="es-ES" sz="25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características físicas, químicas o biológica del residuo, a fin de reducir o eliminar su potencial peligroso de causar daños a la salud y el medio </a:t>
            </a:r>
            <a:r>
              <a:rPr lang="es-ES" sz="2500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ambiente.</a:t>
            </a:r>
            <a:endParaRPr lang="es-ES" sz="25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9699" name="Text Box 6"/>
          <p:cNvSpPr txBox="1">
            <a:spLocks noChangeArrowheads="1"/>
          </p:cNvSpPr>
          <p:nvPr/>
        </p:nvSpPr>
        <p:spPr bwMode="auto">
          <a:xfrm>
            <a:off x="1117600" y="3849687"/>
            <a:ext cx="995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s-ES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Incineración:</a:t>
            </a:r>
            <a:r>
              <a:rPr lang="es-ES" sz="2400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volumen un 90% eliminando totalmente los </a:t>
            </a:r>
            <a:r>
              <a:rPr lang="es-ES" sz="2400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gérmenes 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patógenos.</a:t>
            </a:r>
          </a:p>
          <a:p>
            <a:pPr algn="just" eaLnBrk="0" hangingPunct="0">
              <a:defRPr/>
            </a:pPr>
            <a:r>
              <a:rPr lang="es-ES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Esterilización a vapor: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Reduce el volumen 20%. Sin emisión de gases peligrosos, bajo costo, fácil operación, bajo riesgo.</a:t>
            </a:r>
          </a:p>
          <a:p>
            <a:pPr algn="just" eaLnBrk="0" hangingPunct="0">
              <a:defRPr/>
            </a:pPr>
            <a:r>
              <a:rPr lang="es-ES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Desinfección y microondas: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Reduce el volumen en 60% no produce emisiones gaseosas peligrosas. Alto costo</a:t>
            </a:r>
          </a:p>
        </p:txBody>
      </p:sp>
      <p:sp>
        <p:nvSpPr>
          <p:cNvPr id="29700" name="AutoShape 7"/>
          <p:cNvSpPr>
            <a:spLocks noChangeArrowheads="1"/>
          </p:cNvSpPr>
          <p:nvPr/>
        </p:nvSpPr>
        <p:spPr bwMode="auto">
          <a:xfrm>
            <a:off x="3600451" y="673100"/>
            <a:ext cx="5278967" cy="596901"/>
          </a:xfrm>
          <a:prstGeom prst="rightArrow">
            <a:avLst>
              <a:gd name="adj1" fmla="val 50000"/>
              <a:gd name="adj2" fmla="val 91557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s-MX" sz="2800" b="1" dirty="0">
                <a:solidFill>
                  <a:srgbClr val="002B82"/>
                </a:solidFill>
                <a:latin typeface="Arial" charset="0"/>
              </a:rPr>
              <a:t>TRATAMIENTO</a:t>
            </a:r>
            <a:endParaRPr lang="es-ES" sz="2800" b="1" dirty="0">
              <a:solidFill>
                <a:srgbClr val="002B82"/>
              </a:solidFill>
              <a:latin typeface="Arial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912285" y="1341438"/>
            <a:ext cx="10339916" cy="1727200"/>
          </a:xfrm>
          <a:prstGeom prst="flowChartProcess">
            <a:avLst/>
          </a:prstGeom>
          <a:noFill/>
          <a:ln w="57150" cmpd="thickThin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s-ES" sz="24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912284" y="3732214"/>
            <a:ext cx="10339917" cy="2439986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s-ES" sz="2400">
              <a:latin typeface="Arial" charset="0"/>
            </a:endParaRP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912285" y="3213101"/>
            <a:ext cx="105600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 b="1" dirty="0">
                <a:solidFill>
                  <a:srgbClr val="CC3300"/>
                </a:solidFill>
                <a:latin typeface="Arial" charset="0"/>
              </a:rPr>
              <a:t>Métodos  de tratamiento recomendados son:</a:t>
            </a:r>
          </a:p>
        </p:txBody>
      </p:sp>
    </p:spTree>
    <p:extLst>
      <p:ext uri="{BB962C8B-B14F-4D97-AF65-F5344CB8AC3E}">
        <p14:creationId xmlns:p14="http://schemas.microsoft.com/office/powerpoint/2010/main" val="384092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74504" y="752178"/>
            <a:ext cx="358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BASE </a:t>
            </a:r>
            <a:r>
              <a:rPr lang="es-PE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LEGAL </a:t>
            </a:r>
            <a:endParaRPr lang="es-P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69046" y="1749208"/>
            <a:ext cx="10830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Ley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 26842, Ley General de </a:t>
            </a: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Salud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D. L. N° 1278,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Ley General de Residuos </a:t>
            </a: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Sólidos</a:t>
            </a:r>
            <a:endParaRPr lang="es-PE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Ley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 27867, Ley Orgánica de Gobiernos </a:t>
            </a: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Regionales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Ley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 27972, Ley </a:t>
            </a: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Orgánica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Municipalidades</a:t>
            </a:r>
          </a:p>
          <a:p>
            <a:pPr lvl="0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NTS </a:t>
            </a:r>
            <a:r>
              <a:rPr lang="es-PE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N° 144 MINSA/2018/DIGESA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4159251" y="1700213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s-ES" sz="2400">
              <a:latin typeface="Arial" charset="0"/>
            </a:endParaRPr>
          </a:p>
        </p:txBody>
      </p:sp>
      <p:sp>
        <p:nvSpPr>
          <p:cNvPr id="1313816" name="Text Box 6"/>
          <p:cNvSpPr txBox="1">
            <a:spLocks noChangeArrowheads="1"/>
          </p:cNvSpPr>
          <p:nvPr/>
        </p:nvSpPr>
        <p:spPr bwMode="auto">
          <a:xfrm>
            <a:off x="702734" y="1281433"/>
            <a:ext cx="955251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defRPr/>
            </a:pPr>
            <a:r>
              <a:rPr lang="es-ES_tradnl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MÉTODOS DE TRATAMIENTO:</a:t>
            </a:r>
          </a:p>
        </p:txBody>
      </p:sp>
      <p:pic>
        <p:nvPicPr>
          <p:cNvPr id="1028" name="Picture 4" descr="https://www.gient.net/wp-content/uploads/2017/10/Gient-MWI-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3" y="2969111"/>
            <a:ext cx="3252761" cy="28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23945" y="2181779"/>
            <a:ext cx="3988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cap="all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 CON TRITURADORA </a:t>
            </a:r>
            <a:endParaRPr lang="es-PE" b="1" cap="all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INTEGRADA</a:t>
            </a:r>
            <a:endParaRPr lang="es-PE" b="1" i="0" cap="all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41930" y="721294"/>
            <a:ext cx="6314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TRATAMIENTO DE RESIDUO SÓLIDOS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32" name="Picture 8" descr="http://opinionsur.org.ar/joven/wp-content/uploads/2013/07/incinerar-la-bas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93" y="2969111"/>
            <a:ext cx="3591405" cy="28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4380227" y="2179090"/>
            <a:ext cx="3821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INCINERACIÓN DE RESIDUOS BIOCONTAMINADOS</a:t>
            </a:r>
            <a:endParaRPr lang="es-PE" b="1" i="0" cap="all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803119" y="2236310"/>
            <a:ext cx="3821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DESINFECCIÓN Y </a:t>
            </a:r>
          </a:p>
          <a:p>
            <a:pPr algn="ctr"/>
            <a:r>
              <a:rPr lang="es-PE" b="1" cap="all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MICROONDAS</a:t>
            </a:r>
            <a:endParaRPr lang="es-PE" b="1" i="0" cap="all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41324" t="38267" r="42726" b="41417"/>
          <a:stretch/>
        </p:blipFill>
        <p:spPr>
          <a:xfrm>
            <a:off x="8459240" y="3163185"/>
            <a:ext cx="2788502" cy="26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3" name="Text Box 5"/>
          <p:cNvSpPr txBox="1">
            <a:spLocks noChangeArrowheads="1"/>
          </p:cNvSpPr>
          <p:nvPr/>
        </p:nvSpPr>
        <p:spPr bwMode="auto">
          <a:xfrm>
            <a:off x="736898" y="1770376"/>
            <a:ext cx="107199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 actividad implica el recojo de los residuos por parte de la </a:t>
            </a:r>
            <a:r>
              <a:rPr lang="es-ES" sz="2400" b="1" i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EO-RS, 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debidamente registrada en </a:t>
            </a:r>
            <a:r>
              <a:rPr lang="es-ES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DIGESA </a:t>
            </a:r>
            <a:r>
              <a:rPr lang="es-ES" sz="2400" b="1" i="1" dirty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autorizada por la Municipalidad correspondiente, desde el hospital hasta su disposición final.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6899" y="1062634"/>
            <a:ext cx="9834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RECOLECCIÓN Y TRANSPORTE FUERA DE LAS INSTALACIONES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b="12942"/>
          <a:stretch/>
        </p:blipFill>
        <p:spPr>
          <a:xfrm>
            <a:off x="3994298" y="3133088"/>
            <a:ext cx="4205194" cy="30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17" y="784907"/>
            <a:ext cx="3126891" cy="4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81" y="1474254"/>
            <a:ext cx="309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DOCUMENTACIÓN: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42508" y="2591679"/>
            <a:ext cx="9590443" cy="296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Programa de Minimización y Manejo de Residuos Sólidos No Municipales/ Programa de Manejo Residuos Sólidos,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corresponde su elaboración a los EESS, quienes deben presentar el Programa de Minimización y Manejo de Residuos Sólidos a su autoridad competente DIRIS L.E.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embargo, se actualiza cada cinco (5) años, y se presentan los primeros quince (15) días hábiles del mes enero del año en curso. Para ello ha sido necesario hacer el </a:t>
            </a: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 inicial o basal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PE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P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Anexo 7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incluye el contenido que debe tener todo Programa de Minimización y Manejo de Residuos Sólidos.</a:t>
            </a:r>
          </a:p>
        </p:txBody>
      </p:sp>
    </p:spTree>
    <p:extLst>
      <p:ext uri="{BB962C8B-B14F-4D97-AF65-F5344CB8AC3E}">
        <p14:creationId xmlns:p14="http://schemas.microsoft.com/office/powerpoint/2010/main" val="32859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29958" y="3096173"/>
            <a:ext cx="957072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Declaración anual de manejo de residuos sólidos,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generador de residuos sólidos debe reportar su Declaración Anual sobre Minimización y Gestion de Residuos Sólidos no Municipales correspondiente al año anterior. Durante los primeros quince (15) días hábiles del mes de abril de cada año.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9958" y="1463496"/>
            <a:ext cx="309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DOCUMENTACIÓN: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86928" y="2860794"/>
            <a:ext cx="972132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Diagnóstico Basal o Inicial.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que contiene el informe de estudio acerca de la cantidad, características, composición, clase, volumen, peso y de las condiciones técnico operativas del manejo de los residuos sólidos en el EESS. El Diagnóstico Basal o Inicial debe ser elaborado cada cinco (5) años y/o cada vez que se hagan cambios en el EESS, sustentado mediante el informe de estudio correspondiente. </a:t>
            </a:r>
            <a:endPara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Anexo 5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incluye el contenido que debe tener todo Diagnóstico Basal o Inicial.</a:t>
            </a:r>
            <a:endParaRPr lang="es-P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81" y="1474254"/>
            <a:ext cx="309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DOCUMENTACIÓN: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2381" y="2836732"/>
            <a:ext cx="980738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168775" algn="l"/>
              </a:tabLst>
            </a:pP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 </a:t>
            </a:r>
            <a:r>
              <a:rPr lang="es-P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Manifiesto de Manejo de Residuos Sólidos Peligrosos “MRSP”,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reporta a la </a:t>
            </a: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autoridad competente DIRIS L.E.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quince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(15) primeros días hábiles de cada trimestre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formato aprobado por el sector competente. El generador (EESS) conserva durante cinco (5) años los MRSP, para las acciones de supervisión y fiscalización que correspondan.</a:t>
            </a:r>
            <a:endParaRPr lang="es-P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2381" y="1474254"/>
            <a:ext cx="309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DOCUMENTACIÓN: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2417" t="10862" r="30754" b="5775"/>
          <a:stretch/>
        </p:blipFill>
        <p:spPr bwMode="auto">
          <a:xfrm>
            <a:off x="4959275" y="0"/>
            <a:ext cx="641155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9500" y="2622177"/>
            <a:ext cx="33312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FICHA DE VERIFICACIÓN DE RESIDUOS SÓLIDOS NTS N° 144 MINSA/2018/DIGESA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2540" t="9978" r="31270" b="6942"/>
          <a:stretch/>
        </p:blipFill>
        <p:spPr bwMode="auto">
          <a:xfrm>
            <a:off x="5109883" y="0"/>
            <a:ext cx="616413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9500" y="2622177"/>
            <a:ext cx="33312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FICHA DE VERIFICACIÓN DE RESIDUOS SÓLIDOS NTS N° 144 MINSA/2018/DIGESA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2077" t="11948" r="31093" b="5774"/>
          <a:stretch/>
        </p:blipFill>
        <p:spPr bwMode="auto">
          <a:xfrm>
            <a:off x="4851699" y="1"/>
            <a:ext cx="6422315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9500" y="2622177"/>
            <a:ext cx="33312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FICHA DE VERIFICACIÓN DE RESIDUOS SÓLIDOS NTS N° 144 MINSA/2018/DIGESA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33857" t="14663" r="31432" b="4960"/>
          <a:stretch/>
        </p:blipFill>
        <p:spPr bwMode="auto">
          <a:xfrm>
            <a:off x="5152913" y="86061"/>
            <a:ext cx="6045798" cy="6771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350" y="2600661"/>
            <a:ext cx="33312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B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FICHA DE VERIFICACIÓN DE RESIDUOS SÓLIDOS NTS N° 144 MINSA/2018/DIGESA</a:t>
            </a:r>
            <a:endParaRPr lang="es-ES_tradnl" sz="2400" b="1" dirty="0">
              <a:solidFill>
                <a:srgbClr val="002B8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03643" y="3178309"/>
            <a:ext cx="10205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Contribuir a brindar seguridad al personal, pacientes y visitantes de </a:t>
            </a: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los establecimientos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de salud (</a:t>
            </a: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EESS) a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nivel nacional, a fin de prevenir</a:t>
            </a: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controlar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y minimizar los riesgos sanitarios, ocupacionales y ambientales por </a:t>
            </a: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 gestión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y manejo inadecuado de sus residuos sólidos que generan, así </a:t>
            </a:r>
            <a:r>
              <a:rPr lang="es-PE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como disminuir </a:t>
            </a:r>
            <a:r>
              <a:rPr lang="es-PE" dirty="0">
                <a:latin typeface="Arial" panose="020B0604020202020204" pitchFamily="34" charset="0"/>
                <a:ea typeface="Times New Roman" panose="02020603050405020304" pitchFamily="18" charset="0"/>
              </a:rPr>
              <a:t>el impacto negativo a la salud pública y al ambiente que éstos producen.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C6AFA55-BDE4-46C5-BC56-8EE7860641D7}"/>
              </a:ext>
            </a:extLst>
          </p:cNvPr>
          <p:cNvSpPr txBox="1">
            <a:spLocks/>
          </p:cNvSpPr>
          <p:nvPr/>
        </p:nvSpPr>
        <p:spPr>
          <a:xfrm>
            <a:off x="1222783" y="1024671"/>
            <a:ext cx="9886279" cy="1252686"/>
          </a:xfrm>
          <a:prstGeom prst="rect">
            <a:avLst/>
          </a:prstGeom>
          <a:ex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PE" alt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NTS N° 144 </a:t>
            </a:r>
            <a:r>
              <a:rPr lang="es-PE" alt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MINSA/2018/DIGESA</a:t>
            </a:r>
            <a:endParaRPr lang="es-ES" sz="20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TÉCNICA DE SALUD: "GESTIÓN INTEGRAL Y MANEJO DE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RESIDUOS SÓLIDOS </a:t>
            </a: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ESTABLECIMIENTOS DE SALUD, SERVICIOS MÉDICOS DE </a:t>
            </a:r>
            <a:r>
              <a:rPr lang="es-P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Y </a:t>
            </a:r>
            <a:r>
              <a:rPr lang="es-P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INVESTIGACIÓN"</a:t>
            </a:r>
            <a:r>
              <a:rPr lang="es-PE" sz="1800" dirty="0" smtClean="0">
                <a:solidFill>
                  <a:srgbClr val="0070C0"/>
                </a:solidFill>
              </a:rPr>
              <a:t/>
            </a:r>
            <a:br>
              <a:rPr lang="es-PE" sz="1800" dirty="0" smtClean="0">
                <a:solidFill>
                  <a:srgbClr val="0070C0"/>
                </a:solidFill>
              </a:rPr>
            </a:br>
            <a:endParaRPr lang="es-PE" altLang="es-PE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69604" y="2655089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FINALIDAD</a:t>
            </a:r>
            <a:endParaRPr lang="es-PE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8149" y="2837331"/>
            <a:ext cx="613903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4400" b="1" dirty="0" smtClean="0">
                <a:solidFill>
                  <a:srgbClr val="002060"/>
                </a:solidFill>
                <a:latin typeface="Arial" charset="0"/>
              </a:rPr>
              <a:t>GRACIAS</a:t>
            </a:r>
          </a:p>
          <a:p>
            <a:pPr algn="ctr" eaLnBrk="0" hangingPunct="0">
              <a:defRPr/>
            </a:pPr>
            <a:endParaRPr lang="es-ES_tradnl" sz="2400" b="1" dirty="0">
              <a:solidFill>
                <a:srgbClr val="002060"/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060"/>
                </a:solidFill>
                <a:latin typeface="Arial" charset="0"/>
              </a:rPr>
              <a:t>Ing. Imer Abraham Pacheco Cipriano</a:t>
            </a:r>
          </a:p>
          <a:p>
            <a:pPr algn="ctr" eaLnBrk="0" hangingPunct="0">
              <a:defRPr/>
            </a:pPr>
            <a:r>
              <a:rPr lang="es-ES_tradnl" sz="2400" b="1" dirty="0" smtClean="0">
                <a:solidFill>
                  <a:srgbClr val="002060"/>
                </a:solidFill>
                <a:latin typeface="Arial" charset="0"/>
              </a:rPr>
              <a:t>Reg. CIP N° 229679</a:t>
            </a:r>
            <a:endParaRPr lang="es-ES_tradnl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3663" y="5182061"/>
            <a:ext cx="452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b="1" dirty="0" smtClean="0">
                <a:solidFill>
                  <a:srgbClr val="002060"/>
                </a:solidFill>
                <a:latin typeface="Arial" charset="0"/>
              </a:rPr>
              <a:t>Correo: </a:t>
            </a:r>
            <a:r>
              <a:rPr lang="es-ES_tradnl" b="1" dirty="0" smtClean="0">
                <a:solidFill>
                  <a:srgbClr val="002060"/>
                </a:solidFill>
                <a:latin typeface="Arial" charset="0"/>
                <a:hlinkClick r:id="rId2"/>
              </a:rPr>
              <a:t>ipacheco@dirislimaeste.gob.pe</a:t>
            </a:r>
            <a:endParaRPr lang="es-ES_tradnl" b="1" dirty="0" smtClean="0">
              <a:solidFill>
                <a:srgbClr val="002060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s-ES_tradnl" b="1" dirty="0" smtClean="0">
                <a:solidFill>
                  <a:srgbClr val="002060"/>
                </a:solidFill>
                <a:latin typeface="Arial" charset="0"/>
              </a:rPr>
              <a:t>Celular N°: 992604997</a:t>
            </a:r>
            <a:endParaRPr lang="es-ES_tradnl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11941" y="2566106"/>
            <a:ext cx="93726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PE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La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presente Norma Técnica de Salud se justifica técnicamente en la medida que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</a:t>
            </a:r>
          </a:p>
          <a:p>
            <a:pPr algn="just"/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lograr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los lineamientos y procedimientos para una gestión y manejo de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residuos sólidos        generados por los EESS, SMA y CI de manera integrada, sanitaria y ambientalmente adecuada; 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 startAt="2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Estandarizar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las condiciones de seguridad a los pacientes, personal de la salud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limpieza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visitantes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expuestos a los residuos sólidos peligrosos que allí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generan;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lphaLcParenR" startAt="3"/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alternativas para minimizar la generación de residuos sólidos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peligrosos y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no peligrosos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los EESS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SMA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y CI y disminuir el impacto negativo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éstos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ocasionan al ambiente y a la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 las personas.</a:t>
            </a:r>
            <a:endParaRPr lang="es-P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75682" y="1361746"/>
            <a:ext cx="3724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JUSTIFICACIÓN</a:t>
            </a:r>
            <a:endParaRPr lang="es-PE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08529" y="539159"/>
            <a:ext cx="9937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 </a:t>
            </a:r>
            <a:r>
              <a:rPr lang="es-PE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GENERAL </a:t>
            </a:r>
            <a:endParaRPr lang="es-PE" sz="32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endParaRPr lang="es-PE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Mejorar </a:t>
            </a: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</a:rPr>
              <a:t>la Gestión y el Manejo de residuos sólidos en los establecimientos de Salud y servicios médicos de apoyo, público privados y mixtos. </a:t>
            </a:r>
            <a:endParaRPr lang="es-P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8529" y="2766590"/>
            <a:ext cx="9937377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OBJETIVOS ESPECIFICOS </a:t>
            </a:r>
            <a:endParaRPr lang="es-ES" sz="20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PE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P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Realizar </a:t>
            </a: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</a:rPr>
              <a:t>la vigilancia sanitaria en la Gestion y Manejo de Residuos Sólidos </a:t>
            </a:r>
            <a:r>
              <a:rPr lang="es-P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del </a:t>
            </a: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</a:rPr>
              <a:t>EE. SS</a:t>
            </a:r>
            <a:r>
              <a:rPr lang="es-PE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P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Vigilar los riesgos 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</a:rPr>
              <a:t>sanitarios a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 salud pública por exposición a los residuos sólidos peligrosos en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EE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SS.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través de la </a:t>
            </a:r>
            <a:r>
              <a:rPr lang="es-PE" sz="2000" dirty="0">
                <a:latin typeface="Arial" panose="020B0604020202020204" pitchFamily="34" charset="0"/>
                <a:ea typeface="Times New Roman" panose="02020603050405020304" pitchFamily="18" charset="0"/>
              </a:rPr>
              <a:t>Vigilancia sanitaria del manejo de residuos sólidos</a:t>
            </a:r>
            <a:endParaRPr lang="es-P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s-P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85800" y="704053"/>
            <a:ext cx="10545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 algn="just">
              <a:lnSpc>
                <a:spcPct val="150000"/>
              </a:lnSpc>
              <a:spcAft>
                <a:spcPts val="0"/>
              </a:spcAft>
            </a:pPr>
            <a:r>
              <a:rPr lang="es-ES_tradnl" kern="1400" dirty="0" smtClean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Mediante </a:t>
            </a: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el </a:t>
            </a:r>
            <a:r>
              <a:rPr lang="es-ES_tradnl" b="1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Decreto Legislativo 1278 que aprueba la Ley de Gestión Integral de Residuos Sólidos en su Artículo 19° indica que</a:t>
            </a: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: </a:t>
            </a:r>
            <a:r>
              <a:rPr lang="es-ES_tradnl" b="1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El Ministerio de Salud</a:t>
            </a: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, a través de la </a:t>
            </a:r>
            <a:r>
              <a:rPr lang="es-ES_tradnl" b="1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Dirección General de Salud Ambiental e Inocuidad Alimentaria (DIGESA) es la autoridad competente </a:t>
            </a: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para:</a:t>
            </a:r>
            <a:endParaRPr lang="es-PE" sz="4000" kern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7078" y="2547219"/>
            <a:ext cx="10291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Normar el manejo de los residuos sólidos de establecimientos de salud y servicios médicos de apoyo, así como de los generados en campañas sanitarias.</a:t>
            </a:r>
            <a:endParaRPr lang="es-PE" b="1" kern="1400" dirty="0" smtClean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Controlar los riesgos sanitarios generados por el manejo inadecuado de los residuos sólidos de establecimientos de salud y servicios médicos de apoyo.</a:t>
            </a:r>
            <a:endParaRPr lang="es-PE" b="1" kern="1400" dirty="0" smtClean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Determinar la aplicación de las medidas de seguridad, dirigidas a evitar riesgos y daños a la salud de la población derivados del inadecuado manejo de los residuos.</a:t>
            </a:r>
            <a:endParaRPr lang="es-PE" b="1" kern="1400" dirty="0" smtClean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kern="1400" dirty="0">
                <a:latin typeface="Arial" panose="020B060402020202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Supervisar y fiscalizar la gestión de los residuos en los establecimientos de salud y servicios médicos de apoyo a nivel nacional, según corresponda.</a:t>
            </a:r>
            <a:endParaRPr lang="es-PE" b="1" kern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1" name="Text Box 5"/>
          <p:cNvSpPr txBox="1">
            <a:spLocks noChangeArrowheads="1"/>
          </p:cNvSpPr>
          <p:nvPr/>
        </p:nvSpPr>
        <p:spPr bwMode="auto">
          <a:xfrm>
            <a:off x="981635" y="2412815"/>
            <a:ext cx="100772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6575" indent="-536575" algn="just"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Generados en los procesos y en actividades para la atención e investigación medica en establecimientos como: hospitales, clínicas, centros y puestos de salud, laboratorios clínicos, consultorios, entre otros afines. </a:t>
            </a:r>
          </a:p>
          <a:p>
            <a:pPr marL="536575" indent="-536575" algn="just">
              <a:buClr>
                <a:srgbClr val="CC3300"/>
              </a:buClr>
              <a:buFont typeface="Wingdings" pitchFamily="2" charset="2"/>
              <a:buChar char=""/>
              <a:defRPr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536575" algn="just">
              <a:buClr>
                <a:srgbClr val="CC3300"/>
              </a:buClr>
              <a:buFont typeface="Wingdings" pitchFamily="2" charset="2"/>
              <a:buChar char=""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caracterizan por estar contaminados con agentes infecciosos o pueden contener altas concentraciones de microorganismos que son de potencial peligro, como: agujas hipodérmicas, gasas, algodones, medios de cultivo, órganos patológicos, restos de comida, papeles, embalajes, material de laboratorio, entre otros. 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06190" y="1039017"/>
            <a:ext cx="83806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RESIDUOS DE LOS ESTABLECIMIENTOS DE </a:t>
            </a:r>
          </a:p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ATENCIÓN DE SALUD</a:t>
            </a:r>
            <a:endParaRPr lang="es-PE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70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3" y="2615450"/>
            <a:ext cx="2688750" cy="3213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r="4749"/>
          <a:stretch/>
        </p:blipFill>
        <p:spPr>
          <a:xfrm>
            <a:off x="5392271" y="2615450"/>
            <a:ext cx="2662518" cy="3213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6" y="2615450"/>
            <a:ext cx="3039030" cy="32138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50267" y="1025568"/>
            <a:ext cx="820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USO DEL CÓDIGO DE COLORES PARA </a:t>
            </a:r>
          </a:p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MANEJO DE RESIDUOS SÓLIDOS </a:t>
            </a:r>
            <a:endParaRPr lang="es-PE" sz="28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18" y="2743201"/>
            <a:ext cx="1171758" cy="17481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88" y="4499439"/>
            <a:ext cx="1790316" cy="15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4944389" y="1794230"/>
            <a:ext cx="2601215" cy="349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ACONDICIONAMIENTO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8581307" y="2675064"/>
            <a:ext cx="1727812" cy="4437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SEGREGACIÓN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8174711" y="4269286"/>
            <a:ext cx="2248349" cy="6629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ALMACENAMIENTO PRIMARIO</a:t>
            </a:r>
            <a:endParaRPr lang="es-PE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4990833" y="5251166"/>
            <a:ext cx="2687835" cy="6704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RECOLECCIÓN Y TRANSPORTE INTERNO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1767376" y="4372725"/>
            <a:ext cx="2521147" cy="6951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ALMACENAMIENTO FINAL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767376" y="3187007"/>
            <a:ext cx="2554863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RECOLECCIÓN Y TRANSPORTE </a:t>
            </a:r>
            <a:r>
              <a:rPr lang="es-PE" sz="1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EXTERNO</a:t>
            </a:r>
            <a:endParaRPr lang="es-PE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Flecha doblada 56"/>
          <p:cNvSpPr/>
          <p:nvPr/>
        </p:nvSpPr>
        <p:spPr>
          <a:xfrm rot="5400000">
            <a:off x="8246962" y="1332995"/>
            <a:ext cx="754059" cy="1844614"/>
          </a:xfrm>
          <a:prstGeom prst="ben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lecha abajo 58"/>
          <p:cNvSpPr/>
          <p:nvPr/>
        </p:nvSpPr>
        <p:spPr>
          <a:xfrm>
            <a:off x="9249754" y="3161575"/>
            <a:ext cx="296545" cy="991611"/>
          </a:xfrm>
          <a:prstGeom prst="down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echa doblada 60"/>
          <p:cNvSpPr/>
          <p:nvPr/>
        </p:nvSpPr>
        <p:spPr>
          <a:xfrm rot="10800000">
            <a:off x="7691715" y="5118441"/>
            <a:ext cx="1753498" cy="797467"/>
          </a:xfrm>
          <a:prstGeom prst="bentArrow">
            <a:avLst>
              <a:gd name="adj1" fmla="val 21428"/>
              <a:gd name="adj2" fmla="val 19345"/>
              <a:gd name="adj3" fmla="val 25000"/>
              <a:gd name="adj4" fmla="val 50893"/>
            </a:avLst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lecha doblada 61"/>
          <p:cNvSpPr/>
          <p:nvPr/>
        </p:nvSpPr>
        <p:spPr>
          <a:xfrm rot="16200000">
            <a:off x="3521645" y="4445051"/>
            <a:ext cx="742840" cy="1988445"/>
          </a:xfrm>
          <a:prstGeom prst="bentArrow">
            <a:avLst>
              <a:gd name="adj1" fmla="val 19676"/>
              <a:gd name="adj2" fmla="val 17014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ángulo 62"/>
          <p:cNvSpPr/>
          <p:nvPr/>
        </p:nvSpPr>
        <p:spPr>
          <a:xfrm>
            <a:off x="2131485" y="2078855"/>
            <a:ext cx="1776618" cy="4859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PE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DISPOSICIÓN FINAL </a:t>
            </a:r>
          </a:p>
        </p:txBody>
      </p:sp>
      <p:sp>
        <p:nvSpPr>
          <p:cNvPr id="64" name="Flecha abajo 63"/>
          <p:cNvSpPr/>
          <p:nvPr/>
        </p:nvSpPr>
        <p:spPr>
          <a:xfrm rot="10800000">
            <a:off x="2818332" y="3915783"/>
            <a:ext cx="402926" cy="403126"/>
          </a:xfrm>
          <a:prstGeom prst="downArrow">
            <a:avLst>
              <a:gd name="adj1" fmla="val 37879"/>
              <a:gd name="adj2" fmla="val 50000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n 6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81" y="2370238"/>
            <a:ext cx="2514188" cy="1902029"/>
          </a:xfrm>
          <a:prstGeom prst="rect">
            <a:avLst/>
          </a:prstGeom>
        </p:spPr>
      </p:pic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887287" y="4458680"/>
            <a:ext cx="2618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RESIDUOS </a:t>
            </a:r>
            <a:r>
              <a:rPr lang="es-PE" altLang="es-PE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SÓLIDOS</a:t>
            </a:r>
            <a:endParaRPr lang="es-PE" altLang="es-PE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BIOCONTAMINADOS</a:t>
            </a:r>
            <a:endParaRPr kumimoji="0" lang="es-PE" altLang="es-PE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26933" y="747940"/>
            <a:ext cx="10501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DIAGRAMA DE FLUJO DEL MANEJO DE LOS RESIDUOS SÓLIDOS </a:t>
            </a:r>
          </a:p>
          <a:p>
            <a:pPr marL="450215" algn="ctr">
              <a:spcAft>
                <a:spcPts val="0"/>
              </a:spcAft>
              <a:tabLst>
                <a:tab pos="450215" algn="l"/>
                <a:tab pos="826770" algn="l"/>
                <a:tab pos="1026160" algn="l"/>
                <a:tab pos="1225550" algn="l"/>
                <a:tab pos="1424940" algn="l"/>
                <a:tab pos="1624330" algn="l"/>
                <a:tab pos="1823720" algn="l"/>
                <a:tab pos="2023110" algn="l"/>
                <a:tab pos="2451100" algn="l"/>
              </a:tabLst>
            </a:pPr>
            <a:r>
              <a:rPr lang="es-PE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ESTABLECIMIENTOS DE SALUD </a:t>
            </a:r>
            <a:endParaRPr lang="es-PE" sz="24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Flecha abajo 19"/>
          <p:cNvSpPr/>
          <p:nvPr/>
        </p:nvSpPr>
        <p:spPr>
          <a:xfrm rot="10800000">
            <a:off x="2791109" y="2599420"/>
            <a:ext cx="402926" cy="533771"/>
          </a:xfrm>
          <a:prstGeom prst="downArrow">
            <a:avLst>
              <a:gd name="adj1" fmla="val 37879"/>
              <a:gd name="adj2" fmla="val 50000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0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1184</TotalTime>
  <Words>1490</Words>
  <Application>Microsoft Office PowerPoint</Application>
  <PresentationFormat>Panorámica</PresentationFormat>
  <Paragraphs>183</Paragraphs>
  <Slides>30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</vt:lpstr>
      <vt:lpstr>Garamond</vt:lpstr>
      <vt:lpstr>Times New Roman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Imer Habraham Pacheco Cipriano</dc:creator>
  <cp:lastModifiedBy>Imer Abraham pacheco cipriano</cp:lastModifiedBy>
  <cp:revision>125</cp:revision>
  <dcterms:created xsi:type="dcterms:W3CDTF">2018-09-11T14:24:13Z</dcterms:created>
  <dcterms:modified xsi:type="dcterms:W3CDTF">2020-01-22T16:08:43Z</dcterms:modified>
</cp:coreProperties>
</file>